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6" r:id="rId31"/>
    <p:sldId id="327" r:id="rId32"/>
    <p:sldId id="328" r:id="rId33"/>
    <p:sldId id="329" r:id="rId34"/>
    <p:sldId id="309" r:id="rId35"/>
    <p:sldId id="284" r:id="rId36"/>
    <p:sldId id="279" r:id="rId37"/>
    <p:sldId id="307" r:id="rId38"/>
    <p:sldId id="280" r:id="rId39"/>
    <p:sldId id="281" r:id="rId40"/>
    <p:sldId id="288" r:id="rId41"/>
    <p:sldId id="287" r:id="rId42"/>
    <p:sldId id="266" r:id="rId43"/>
    <p:sldId id="273" r:id="rId44"/>
    <p:sldId id="286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823" autoAdjust="0"/>
  </p:normalViewPr>
  <p:slideViewPr>
    <p:cSldViewPr snapToGrid="0">
      <p:cViewPr varScale="1">
        <p:scale>
          <a:sx n="81" d="100"/>
          <a:sy n="81" d="100"/>
        </p:scale>
        <p:origin x="102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8-4244-9F83-DDFA3F41D7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88-4244-9F83-DDFA3F41D7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88-4244-9F83-DDFA3F41D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7454304"/>
        <c:axId val="1627456384"/>
      </c:barChart>
      <c:catAx>
        <c:axId val="162745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6384"/>
        <c:crosses val="autoZero"/>
        <c:auto val="1"/>
        <c:lblAlgn val="ctr"/>
        <c:lblOffset val="100"/>
        <c:noMultiLvlLbl val="0"/>
      </c:catAx>
      <c:valAx>
        <c:axId val="162745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s-ES"/>
        </a:p>
      </dgm:t>
    </dgm:pt>
    <dgm:pt modelId="{AACEAFD5-63CF-4AFC-B46F-BE086C5D447C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es-ES" b="0" i="0" u="none" dirty="0"/>
            <a:t>Para iniciar una presentación, vaya a la pestaña Presentación con diapositivas y seleccione Desde el principio.</a:t>
          </a:r>
          <a:endParaRPr lang="es-ES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D07AD3FD-84FF-467E-9693-752776549C61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s-ES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D71FC021-6A65-44D1-95B9-0E6C89079866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s-ES" b="0" i="0" u="none"/>
            <a:t>Durante la presentación, puede ver las notas del orador en el monitor, pero estas no son visibles para el público. </a:t>
          </a:r>
          <a:endParaRPr lang="es-ES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4551B675-D926-4DD6-8951-65F2DCE2D424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2EE55A78-001E-403E-B21D-1FBC70FF8613}" type="par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DFA807B3-8FE5-43CB-A9CE-8C2279DA0813}" type="sib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75BA0777-02C1-4DE8-B655-2EFF7C294468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3B5B75D3-1048-48CB-B9CB-2ADAF96B9530}" type="par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2326DFF9-3C96-4E56-B8DA-BA5A1D0C9427}" type="sib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C63CBFBA-D620-4D1A-8BFA-9C4B92041A7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El Panel de notas es un cuadro que aparece debajo de cada diapositiva. Púlselo para agregar notas.</a:t>
          </a:r>
        </a:p>
      </dgm:t>
    </dgm:pt>
    <dgm:pt modelId="{641F8F77-4FA8-453E-97D7-7A46DE2DB152}" type="par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F8EFD8BE-C1B8-497B-80CF-1161A0AC120D}" type="sib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CE1D56AD-AC60-46E2-819C-103597262F4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Si no ve el panel de notas o está minimizado por completo, haga clic en Notas en la barra de tareas, situada en la parte inferior de la ventana de PowerPoint.</a:t>
          </a:r>
        </a:p>
      </dgm:t>
    </dgm:pt>
    <dgm:pt modelId="{288FC339-10A2-4A37-8FF5-2E3D40FBA7D8}" type="par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8B68A952-7ABF-4ED7-A814-6A30E979E2EF}" type="sib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E87CECA9-E483-4B48-BBEF-DDE6D46D2DD1}" type="pres">
      <dgm:prSet presAssocID="{9B090D9D-470E-46E2-AABB-0368A52481AA}" presName="space" presStyleCnt="0"/>
      <dgm:spPr/>
    </dgm:pt>
    <dgm:pt modelId="{EC45655F-5D43-4578-BD9A-D637B990FADC}" type="pres">
      <dgm:prSet presAssocID="{4551B675-D926-4DD6-8951-65F2DCE2D424}" presName="composite" presStyleCnt="0"/>
      <dgm:spPr/>
    </dgm:pt>
    <dgm:pt modelId="{CD38773E-272C-4795-B64C-E2DC467049AB}" type="pres">
      <dgm:prSet presAssocID="{4551B675-D926-4DD6-8951-65F2DCE2D424}" presName="L" presStyleLbl="solidFgAcc1" presStyleIdx="3" presStyleCnt="5">
        <dgm:presLayoutVars>
          <dgm:chMax val="0"/>
          <dgm:chPref val="0"/>
        </dgm:presLayoutVars>
      </dgm:prSet>
      <dgm:spPr/>
    </dgm:pt>
    <dgm:pt modelId="{3BACD511-46E3-4201-950C-5C55206B68A1}" type="pres">
      <dgm:prSet presAssocID="{4551B675-D926-4DD6-8951-65F2DCE2D42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008585C-06BD-48C5-9F14-B5451B59C4F4}" type="pres">
      <dgm:prSet presAssocID="{4551B675-D926-4DD6-8951-65F2DCE2D424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62AD25A-56FA-45B9-8014-D819D0A39956}" type="pres">
      <dgm:prSet presAssocID="{4551B675-D926-4DD6-8951-65F2DCE2D424}" presName="EmptyPlaceHolder" presStyleCnt="0"/>
      <dgm:spPr/>
    </dgm:pt>
    <dgm:pt modelId="{1136D3DA-BDE6-4ABB-ADC3-9E8D0669E362}" type="pres">
      <dgm:prSet presAssocID="{DFA807B3-8FE5-43CB-A9CE-8C2279DA0813}" presName="space" presStyleCnt="0"/>
      <dgm:spPr/>
    </dgm:pt>
    <dgm:pt modelId="{48F7AB5F-E55F-4B3F-B674-33C94526A3D0}" type="pres">
      <dgm:prSet presAssocID="{75BA0777-02C1-4DE8-B655-2EFF7C294468}" presName="composite" presStyleCnt="0"/>
      <dgm:spPr/>
    </dgm:pt>
    <dgm:pt modelId="{C018470C-7CA6-4B9A-8300-FBFBC9C8C198}" type="pres">
      <dgm:prSet presAssocID="{75BA0777-02C1-4DE8-B655-2EFF7C294468}" presName="L" presStyleLbl="solidFgAcc1" presStyleIdx="4" presStyleCnt="5">
        <dgm:presLayoutVars>
          <dgm:chMax val="0"/>
          <dgm:chPref val="0"/>
        </dgm:presLayoutVars>
      </dgm:prSet>
      <dgm:spPr/>
    </dgm:pt>
    <dgm:pt modelId="{9C056497-7847-4419-9E6A-0B83A42BCA18}" type="pres">
      <dgm:prSet presAssocID="{75BA0777-02C1-4DE8-B655-2EFF7C29446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29D3D54D-741B-4E9B-8C81-202E2FCBFCFD}" type="pres">
      <dgm:prSet presAssocID="{75BA0777-02C1-4DE8-B655-2EFF7C294468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F07AE61-CA1A-436A-BEAA-F4EEF36E773C}" type="pres">
      <dgm:prSet presAssocID="{75BA0777-02C1-4DE8-B655-2EFF7C294468}" presName="EmptyPlaceHolder" presStyleCnt="0"/>
      <dgm:spPr/>
    </dgm:pt>
  </dgm:ptLst>
  <dgm:cxnLst>
    <dgm:cxn modelId="{9CD61D07-6F9B-41CF-BA28-CF7F19CBCB7F}" srcId="{55C0B14E-AEA6-48D3-A387-ED4A3A3BF840}" destId="{75BA0777-02C1-4DE8-B655-2EFF7C294468}" srcOrd="4" destOrd="0" parTransId="{3B5B75D3-1048-48CB-B9CB-2ADAF96B9530}" sibTransId="{2326DFF9-3C96-4E56-B8DA-BA5A1D0C9427}"/>
    <dgm:cxn modelId="{3C7B7211-E30D-44E1-925D-FFFD7E8E46DF}" type="presOf" srcId="{C63CBFBA-D620-4D1A-8BFA-9C4B92041A7D}" destId="{D008585C-06BD-48C5-9F14-B5451B59C4F4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E52EBC33-9336-463F-957B-20898FA73EB2}" type="presOf" srcId="{4551B675-D926-4DD6-8951-65F2DCE2D424}" destId="{3BACD511-46E3-4201-950C-5C55206B68A1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EF34168-9818-42BA-9890-50BFFA04A963}" type="presOf" srcId="{75BA0777-02C1-4DE8-B655-2EFF7C294468}" destId="{9C056497-7847-4419-9E6A-0B83A42BCA18}" srcOrd="0" destOrd="0" presId="urn:microsoft.com/office/officeart/2016/7/layout/AccentHomeChevronProcess"/>
    <dgm:cxn modelId="{B992744C-B242-4E5A-87EA-76B22A29BA9A}" type="presOf" srcId="{CE1D56AD-AC60-46E2-819C-103597262F4D}" destId="{29D3D54D-741B-4E9B-8C81-202E2FCBFCFD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E9911C57-1368-4A5A-85AD-661D5B7FF115}" srcId="{75BA0777-02C1-4DE8-B655-2EFF7C294468}" destId="{CE1D56AD-AC60-46E2-819C-103597262F4D}" srcOrd="0" destOrd="0" parTransId="{288FC339-10A2-4A37-8FF5-2E3D40FBA7D8}" sibTransId="{8B68A952-7ABF-4ED7-A814-6A30E979E2EF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DC6F4EC-735C-4250-A2CF-39733D874D48}" srcId="{55C0B14E-AEA6-48D3-A387-ED4A3A3BF840}" destId="{4551B675-D926-4DD6-8951-65F2DCE2D424}" srcOrd="3" destOrd="0" parTransId="{2EE55A78-001E-403E-B21D-1FBC70FF8613}" sibTransId="{DFA807B3-8FE5-43CB-A9CE-8C2279DA0813}"/>
    <dgm:cxn modelId="{5CA4D9F6-3D86-49AF-BCCE-C23462DAAD46}" srcId="{4551B675-D926-4DD6-8951-65F2DCE2D424}" destId="{C63CBFBA-D620-4D1A-8BFA-9C4B92041A7D}" srcOrd="0" destOrd="0" parTransId="{641F8F77-4FA8-453E-97D7-7A46DE2DB152}" sibTransId="{F8EFD8BE-C1B8-497B-80CF-1161A0AC120D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A448A169-C672-4503-AE9D-2C18F52F7B65}" type="presParOf" srcId="{594BF422-752C-42F3-A230-3D0E6AE9A886}" destId="{E87CECA9-E483-4B48-BBEF-DDE6D46D2DD1}" srcOrd="5" destOrd="0" presId="urn:microsoft.com/office/officeart/2016/7/layout/AccentHomeChevronProcess"/>
    <dgm:cxn modelId="{CE1C762C-95CD-484C-A987-84D459C4B571}" type="presParOf" srcId="{594BF422-752C-42F3-A230-3D0E6AE9A886}" destId="{EC45655F-5D43-4578-BD9A-D637B990FADC}" srcOrd="6" destOrd="0" presId="urn:microsoft.com/office/officeart/2016/7/layout/AccentHomeChevronProcess"/>
    <dgm:cxn modelId="{DF7374C5-0F9F-4CBD-8613-17A10E39B755}" type="presParOf" srcId="{EC45655F-5D43-4578-BD9A-D637B990FADC}" destId="{CD38773E-272C-4795-B64C-E2DC467049AB}" srcOrd="0" destOrd="0" presId="urn:microsoft.com/office/officeart/2016/7/layout/AccentHomeChevronProcess"/>
    <dgm:cxn modelId="{6EB8F856-FF4F-467E-98B8-245A2F7BF10A}" type="presParOf" srcId="{EC45655F-5D43-4578-BD9A-D637B990FADC}" destId="{3BACD511-46E3-4201-950C-5C55206B68A1}" srcOrd="1" destOrd="0" presId="urn:microsoft.com/office/officeart/2016/7/layout/AccentHomeChevronProcess"/>
    <dgm:cxn modelId="{77A489BE-CBAC-44A0-BDEC-0E2A8E94D158}" type="presParOf" srcId="{EC45655F-5D43-4578-BD9A-D637B990FADC}" destId="{D008585C-06BD-48C5-9F14-B5451B59C4F4}" srcOrd="2" destOrd="0" presId="urn:microsoft.com/office/officeart/2016/7/layout/AccentHomeChevronProcess"/>
    <dgm:cxn modelId="{025967D3-D4B7-474C-A628-47FB42E6DA6B}" type="presParOf" srcId="{EC45655F-5D43-4578-BD9A-D637B990FADC}" destId="{262AD25A-56FA-45B9-8014-D819D0A39956}" srcOrd="3" destOrd="0" presId="urn:microsoft.com/office/officeart/2016/7/layout/AccentHomeChevronProcess"/>
    <dgm:cxn modelId="{F375AA92-1CB8-4B27-B64A-EBBB13EE8A65}" type="presParOf" srcId="{594BF422-752C-42F3-A230-3D0E6AE9A886}" destId="{1136D3DA-BDE6-4ABB-ADC3-9E8D0669E362}" srcOrd="7" destOrd="0" presId="urn:microsoft.com/office/officeart/2016/7/layout/AccentHomeChevronProcess"/>
    <dgm:cxn modelId="{954865F1-B3CE-4880-82D0-337E8EA6F7A1}" type="presParOf" srcId="{594BF422-752C-42F3-A230-3D0E6AE9A886}" destId="{48F7AB5F-E55F-4B3F-B674-33C94526A3D0}" srcOrd="8" destOrd="0" presId="urn:microsoft.com/office/officeart/2016/7/layout/AccentHomeChevronProcess"/>
    <dgm:cxn modelId="{C0DA8205-1692-4B84-B13D-271019D3BA49}" type="presParOf" srcId="{48F7AB5F-E55F-4B3F-B674-33C94526A3D0}" destId="{C018470C-7CA6-4B9A-8300-FBFBC9C8C198}" srcOrd="0" destOrd="0" presId="urn:microsoft.com/office/officeart/2016/7/layout/AccentHomeChevronProcess"/>
    <dgm:cxn modelId="{12EE6A1B-EA19-4360-AEF4-F60930AE5CE6}" type="presParOf" srcId="{48F7AB5F-E55F-4B3F-B674-33C94526A3D0}" destId="{9C056497-7847-4419-9E6A-0B83A42BCA18}" srcOrd="1" destOrd="0" presId="urn:microsoft.com/office/officeart/2016/7/layout/AccentHomeChevronProcess"/>
    <dgm:cxn modelId="{059BD814-2EB7-4769-B6C2-2638D00B2B8B}" type="presParOf" srcId="{48F7AB5F-E55F-4B3F-B674-33C94526A3D0}" destId="{29D3D54D-741B-4E9B-8C81-202E2FCBFCFD}" srcOrd="2" destOrd="0" presId="urn:microsoft.com/office/officeart/2016/7/layout/AccentHomeChevronProcess"/>
    <dgm:cxn modelId="{3174FA09-CEB7-4363-BFA9-DAF84A2DD84F}" type="presParOf" srcId="{48F7AB5F-E55F-4B3F-B674-33C94526A3D0}" destId="{EF07AE61-CA1A-436A-BEAA-F4EEF36E773C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89401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2828369"/>
          <a:ext cx="2189894" cy="65270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053" y="2828369"/>
        <a:ext cx="2108307" cy="652700"/>
      </dsp:txXfrm>
    </dsp:sp>
    <dsp:sp modelId="{810D7AA7-A541-4507-BE7F-36CCF210089F}">
      <dsp:nvSpPr>
        <dsp:cNvPr id="0" name=""/>
        <dsp:cNvSpPr/>
      </dsp:nvSpPr>
      <dsp:spPr>
        <a:xfrm>
          <a:off x="177245" y="975382"/>
          <a:ext cx="1778194" cy="174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 dirty="0"/>
            <a:t>Para iniciar una presentación, vaya a la pestaña Presentación con diapositivas y seleccione Desde el principio.</a:t>
          </a:r>
          <a:endParaRPr lang="es-ES" sz="1100" kern="1200" dirty="0"/>
        </a:p>
      </dsp:txBody>
      <dsp:txXfrm>
        <a:off x="177245" y="975382"/>
        <a:ext cx="1778194" cy="1747872"/>
      </dsp:txXfrm>
    </dsp:sp>
    <dsp:sp modelId="{E41E7729-FD3F-426D-804C-45BD60BD762D}">
      <dsp:nvSpPr>
        <dsp:cNvPr id="0" name=""/>
        <dsp:cNvSpPr/>
      </dsp:nvSpPr>
      <dsp:spPr>
        <a:xfrm rot="5400000">
          <a:off x="1190998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245628" y="2828369"/>
        <a:ext cx="1863544" cy="652700"/>
      </dsp:txXfrm>
    </dsp:sp>
    <dsp:sp modelId="{5E07F9E4-149C-4A89-848F-4ABDD305F0C5}">
      <dsp:nvSpPr>
        <dsp:cNvPr id="0" name=""/>
        <dsp:cNvSpPr/>
      </dsp:nvSpPr>
      <dsp:spPr>
        <a:xfrm>
          <a:off x="22576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sz="1100" kern="1200" dirty="0"/>
        </a:p>
      </dsp:txBody>
      <dsp:txXfrm>
        <a:off x="2257644" y="975382"/>
        <a:ext cx="1778194" cy="1348238"/>
      </dsp:txXfrm>
    </dsp:sp>
    <dsp:sp modelId="{473F2067-7126-4D56-A328-5A8CFD3D8D52}">
      <dsp:nvSpPr>
        <dsp:cNvPr id="0" name=""/>
        <dsp:cNvSpPr/>
      </dsp:nvSpPr>
      <dsp:spPr>
        <a:xfrm rot="5400000">
          <a:off x="32713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4326027" y="2828369"/>
        <a:ext cx="1863544" cy="652700"/>
      </dsp:txXfrm>
    </dsp:sp>
    <dsp:sp modelId="{FD7B29F2-0D66-4B4B-BC8A-82DA23575305}">
      <dsp:nvSpPr>
        <dsp:cNvPr id="0" name=""/>
        <dsp:cNvSpPr/>
      </dsp:nvSpPr>
      <dsp:spPr>
        <a:xfrm>
          <a:off x="43380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/>
            <a:t>Durante la presentación, puede ver las notas del orador en el monitor, pero estas no son visibles para el público. </a:t>
          </a:r>
          <a:endParaRPr lang="es-ES" sz="1100" kern="1200" dirty="0"/>
        </a:p>
      </dsp:txBody>
      <dsp:txXfrm>
        <a:off x="4338044" y="975382"/>
        <a:ext cx="1778194" cy="1348238"/>
      </dsp:txXfrm>
    </dsp:sp>
    <dsp:sp modelId="{CD38773E-272C-4795-B64C-E2DC467049AB}">
      <dsp:nvSpPr>
        <dsp:cNvPr id="0" name=""/>
        <dsp:cNvSpPr/>
      </dsp:nvSpPr>
      <dsp:spPr>
        <a:xfrm rot="5400000">
          <a:off x="53517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CD511-46E3-4201-950C-5C55206B68A1}">
      <dsp:nvSpPr>
        <dsp:cNvPr id="0" name=""/>
        <dsp:cNvSpPr/>
      </dsp:nvSpPr>
      <dsp:spPr>
        <a:xfrm>
          <a:off x="62432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6406427" y="2828369"/>
        <a:ext cx="1863544" cy="652700"/>
      </dsp:txXfrm>
    </dsp:sp>
    <dsp:sp modelId="{D008585C-06BD-48C5-9F14-B5451B59C4F4}">
      <dsp:nvSpPr>
        <dsp:cNvPr id="0" name=""/>
        <dsp:cNvSpPr/>
      </dsp:nvSpPr>
      <dsp:spPr>
        <a:xfrm>
          <a:off x="64184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El Panel de notas es un cuadro que aparece debajo de cada diapositiva. Púlselo para agregar notas.</a:t>
          </a:r>
        </a:p>
      </dsp:txBody>
      <dsp:txXfrm>
        <a:off x="6418443" y="975382"/>
        <a:ext cx="1778194" cy="1348238"/>
      </dsp:txXfrm>
    </dsp:sp>
    <dsp:sp modelId="{C018470C-7CA6-4B9A-8300-FBFBC9C8C198}">
      <dsp:nvSpPr>
        <dsp:cNvPr id="0" name=""/>
        <dsp:cNvSpPr/>
      </dsp:nvSpPr>
      <dsp:spPr>
        <a:xfrm rot="5400000">
          <a:off x="7432196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56497-7847-4419-9E6A-0B83A42BCA18}">
      <dsp:nvSpPr>
        <dsp:cNvPr id="0" name=""/>
        <dsp:cNvSpPr/>
      </dsp:nvSpPr>
      <dsp:spPr>
        <a:xfrm>
          <a:off x="8323651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8486826" y="2828369"/>
        <a:ext cx="1863544" cy="652700"/>
      </dsp:txXfrm>
    </dsp:sp>
    <dsp:sp modelId="{29D3D54D-741B-4E9B-8C81-202E2FCBFCFD}">
      <dsp:nvSpPr>
        <dsp:cNvPr id="0" name=""/>
        <dsp:cNvSpPr/>
      </dsp:nvSpPr>
      <dsp:spPr>
        <a:xfrm>
          <a:off x="84988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Si no ve el panel de notas o está minimizado por completo, haga clic en Notas en la barra de tareas, situada en la parte inferior de la ventana de PowerPoint.</a:t>
          </a:r>
        </a:p>
      </dsp:txBody>
      <dsp:txXfrm>
        <a:off x="8498843" y="975382"/>
        <a:ext cx="1778194" cy="134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o cheurón de inicio con resaltado"/>
  <dgm:desc val="Se utiliza para mostrar una progresión; una línea de tiempo; pasos secuenciales en una tarea, proceso o flujo de trabajo; o para enfatizar movimiento o dirección. El texto de nivel 1 aparece dentro de una forma de cheurón, excepto la primera forma que es una forma principal, mientras que el texto de nivel 2 se muestra por encima de las formas de rectángulo invisible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10/01/2024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Comparando grupos de géneros con números 1, Country es el género menos bailable siendo </a:t>
            </a:r>
            <a:r>
              <a:rPr lang="es-ES" dirty="0" err="1"/>
              <a:t>Trap</a:t>
            </a:r>
            <a:r>
              <a:rPr lang="es-ES" dirty="0"/>
              <a:t> el más bailable de todos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1197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</a:t>
            </a:r>
            <a:r>
              <a:rPr lang="es-ES" dirty="0" err="1"/>
              <a:t>bailibilidad</a:t>
            </a:r>
            <a:r>
              <a:rPr lang="es-ES" dirty="0"/>
              <a:t>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2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1E85A95-B7C1-4043-B4FD-1C1E7B6E43C0}" type="slidenum">
              <a:rPr lang="es-ES" smtClean="0"/>
              <a:t>39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21DF3B-6F42-4E63-A900-B8E6B7F8CB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75FBE4-8186-4303-A080-21D448683765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60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30A638-A3B2-4406-A548-3EE7E60521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09DAE8-9F65-46F8-9DB3-04DFDEF84191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95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41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96D641-F702-4F53-860C-C8DE4BB746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56EB77B-BB04-49FD-B87E-520F6C1B18BB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1798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134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2585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16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71156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3038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8168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009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6985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472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550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22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077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10/01/2024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51.xml"/><Relationship Id="rId3" Type="http://schemas.openxmlformats.org/officeDocument/2006/relationships/slide" Target="slide26.xml"/><Relationship Id="rId7" Type="http://schemas.openxmlformats.org/officeDocument/2006/relationships/slide" Target="slide45.xml"/><Relationship Id="rId12" Type="http://schemas.openxmlformats.org/officeDocument/2006/relationships/slide" Target="slide50.xml"/><Relationship Id="rId2" Type="http://schemas.openxmlformats.org/officeDocument/2006/relationships/notesSlide" Target="../notesSlides/notesSlide6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4.xml"/><Relationship Id="rId11" Type="http://schemas.openxmlformats.org/officeDocument/2006/relationships/slide" Target="slide47.xml"/><Relationship Id="rId5" Type="http://schemas.openxmlformats.org/officeDocument/2006/relationships/slide" Target="slide43.xml"/><Relationship Id="rId15" Type="http://schemas.openxmlformats.org/officeDocument/2006/relationships/slide" Target="slide53.xml"/><Relationship Id="rId10" Type="http://schemas.openxmlformats.org/officeDocument/2006/relationships/slide" Target="slide48.xml"/><Relationship Id="rId4" Type="http://schemas.openxmlformats.org/officeDocument/2006/relationships/slide" Target="slide42.xml"/><Relationship Id="rId9" Type="http://schemas.openxmlformats.org/officeDocument/2006/relationships/slide" Target="slide49.xml"/><Relationship Id="rId14" Type="http://schemas.openxmlformats.org/officeDocument/2006/relationships/slide" Target="slide5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intl-es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lw95LZKX3GeMIYmPErZQm" TargetMode="External"/><Relationship Id="rId5" Type="http://schemas.openxmlformats.org/officeDocument/2006/relationships/hyperlink" Target="https://open.spotify.com/intl-es/track/6K674XXwZsyYOwskssepHe" TargetMode="External"/><Relationship Id="rId4" Type="http://schemas.openxmlformats.org/officeDocument/2006/relationships/hyperlink" Target="https://musicalyst.com/genre/adult-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0yLchb1kn0jtEgIRtoTCwq" TargetMode="External"/><Relationship Id="rId5" Type="http://schemas.openxmlformats.org/officeDocument/2006/relationships/hyperlink" Target="https://open.spotify.com/intl-es/track/3zBhihYUHBmGd2bcQIobrF" TargetMode="External"/><Relationship Id="rId4" Type="http://schemas.openxmlformats.org/officeDocument/2006/relationships/hyperlink" Target="https://musicalyst.com/genre/sou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4eZmuggBFJbV7k248bTTt" TargetMode="External"/><Relationship Id="rId5" Type="http://schemas.openxmlformats.org/officeDocument/2006/relationships/hyperlink" Target="https://open.spotify.com/intl-es/track/1g24LmZ5xzNyoh5vQkqGGU" TargetMode="External"/><Relationship Id="rId4" Type="http://schemas.openxmlformats.org/officeDocument/2006/relationships/hyperlink" Target="https://musicalyst.com/genre/soft-roc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soft-rock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2g5egJm0qwJPKgpblzIHlI" TargetMode="External"/><Relationship Id="rId4" Type="http://schemas.openxmlformats.org/officeDocument/2006/relationships/hyperlink" Target="https://open.spotify.com/track/3rVhzMzcN2A4Wdv1oFice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lyst.com/genre/new-wave-pop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open.spotify.com/track/0ZfZaT7NByalxa6bct5G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dance-pop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5yh5RqpOXYN3iiJe07mNNf" TargetMode="External"/><Relationship Id="rId4" Type="http://schemas.openxmlformats.org/officeDocument/2006/relationships/hyperlink" Target="https://open.spotify.com/track/3MjUtNVVq3C8Fn0MP3zhX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oaY19dUwZimIgzn3ZZLZO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yLa0QULdQr0qAIvVwN6B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Billboard_200" TargetMode="External"/><Relationship Id="rId13" Type="http://schemas.openxmlformats.org/officeDocument/2006/relationships/hyperlink" Target="https://es.wikipedia.org/wiki/Billboard_Hot_100" TargetMode="External"/><Relationship Id="rId3" Type="http://schemas.openxmlformats.org/officeDocument/2006/relationships/hyperlink" Target="https://www.fiftiesstore.com/ami-i-jukebox-1958-200-selections-restored.html" TargetMode="External"/><Relationship Id="rId7" Type="http://schemas.openxmlformats.org/officeDocument/2006/relationships/hyperlink" Target="https://es.wikipedia.org/wiki/Estados_Unidos" TargetMode="External"/><Relationship Id="rId12" Type="http://schemas.openxmlformats.org/officeDocument/2006/relationships/hyperlink" Target="https://es.wikipedia.org/wiki/Ricky_Nel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encillo" TargetMode="External"/><Relationship Id="rId11" Type="http://schemas.openxmlformats.org/officeDocument/2006/relationships/hyperlink" Target="https://es.wikipedia.org/wiki/Canci%C3%B3n" TargetMode="External"/><Relationship Id="rId5" Type="http://schemas.openxmlformats.org/officeDocument/2006/relationships/hyperlink" Target="https://es.wikipedia.org/wiki/Lista_de_%C3%A9xitos_musicales" TargetMode="External"/><Relationship Id="rId10" Type="http://schemas.openxmlformats.org/officeDocument/2006/relationships/hyperlink" Target="https://es.wikipedia.org/wiki/Internet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es.wikipedia.org/wiki/Billboar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mariah-carey-18" TargetMode="Externa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uecia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potify" TargetMode="External"/><Relationship Id="rId5" Type="http://schemas.openxmlformats.org/officeDocument/2006/relationships/hyperlink" Target="https://es.wikipedia.org/wiki/Freemium" TargetMode="External"/><Relationship Id="rId4" Type="http://schemas.openxmlformats.org/officeDocument/2006/relationships/hyperlink" Target="https://es.wikipedia.org/wiki/Streami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K674XXwZsyYOwskssepH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pen.spotify.com/intl-es/track/5lw95LZKX3GeMIYmPErZQ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3zBhihYUHBmGd2bcQIobr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0yLchb1kn0jtEgIRtoTCwq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1g24LmZ5xzNyoh5vQkqGG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4eZmuggBFJbV7k248bTT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rVhzMzcN2A4Wdv1oFice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g5egJm0qwJPKgpblzIHlI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ZfZaT7NByalxa6bct5G6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1EzU0oZsVdmiKc8Hfvqtb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MjUtNVVq3C8Fn0MP3zhX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yh5RqpOXYN3iiJe07mNN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%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5Eeq19q3Ft77GpSENEZL2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Sobre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INDICE DE GRÁFICAS POR GÉNERO MUSICAL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Enero 1958 Diciembre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Enero 1963 Diciembre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Enero 1968 Diciembre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Enero 1973 Diciembre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Enero 1978 Diciembre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Enero 1983 Diciembre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Enero 1988 Diciembre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Enero 1993 Diciembre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Enero 1998 Diciembre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Enero 2003 Diciembre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Enero 2008 Diciembre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Enero 2013 Diciembre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Enero 2018 Diciembre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6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96" y="2368550"/>
            <a:ext cx="4520242" cy="3710998"/>
          </a:xfrm>
          <a:prstGeom prst="rect">
            <a:avLst/>
          </a:prstGeom>
        </p:spPr>
      </p:pic>
      <p:sp>
        <p:nvSpPr>
          <p:cNvPr id="5" name="CuadroTexto 4">
            <a:hlinkClick r:id="rId12" action="ppaction://hlinksldjump"/>
            <a:extLst>
              <a:ext uri="{FF2B5EF4-FFF2-40B4-BE49-F238E27FC236}">
                <a16:creationId xmlns:a16="http://schemas.microsoft.com/office/drawing/2014/main" id="{4ED25F51-A9EC-4A50-97EA-C1B5645B0B6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8C648777-F233-2465-5DD1-D03B1F5AFC78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" y="2207899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4668E9CE-B516-DD9C-2B15-9CE54C83639F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" y="2207899"/>
            <a:ext cx="4636823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Rock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32F7CFF9-2321-B8FC-26E0-4F7B49918E43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4" y="2207900"/>
            <a:ext cx="4679154" cy="3711599"/>
          </a:xfrm>
          <a:prstGeom prst="rect">
            <a:avLst/>
          </a:prstGeom>
        </p:spPr>
      </p:pic>
      <p:sp>
        <p:nvSpPr>
          <p:cNvPr id="3" name="CuadroTexto 2">
            <a:hlinkClick r:id="rId8" action="ppaction://hlinksldjump"/>
            <a:extLst>
              <a:ext uri="{FF2B5EF4-FFF2-40B4-BE49-F238E27FC236}">
                <a16:creationId xmlns:a16="http://schemas.microsoft.com/office/drawing/2014/main" id="{90883003-52BB-D2FB-7658-ED61B8294CFE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51" y="2116284"/>
            <a:ext cx="4479475" cy="3895432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C0B979E0-1A74-99EC-99A6-D7A14615922F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4" y="2368550"/>
            <a:ext cx="4489149" cy="3711599"/>
          </a:xfrm>
          <a:prstGeom prst="rect">
            <a:avLst/>
          </a:prstGeom>
        </p:spPr>
      </p:pic>
      <p:sp>
        <p:nvSpPr>
          <p:cNvPr id="3" name="CuadroTexto 2">
            <a:hlinkClick r:id="rId6" action="ppaction://hlinksldjump"/>
            <a:extLst>
              <a:ext uri="{FF2B5EF4-FFF2-40B4-BE49-F238E27FC236}">
                <a16:creationId xmlns:a16="http://schemas.microsoft.com/office/drawing/2014/main" id="{86B9A91F-ED0A-855B-93D2-5713D9DD8E24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A8C1080B-0F2A-2795-056C-CE5F17E29192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</a:p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 Pop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  <p:sp>
        <p:nvSpPr>
          <p:cNvPr id="3" name="CuadroTexto 2">
            <a:hlinkClick r:id="rId8" action="ppaction://hlinksldjump"/>
            <a:extLst>
              <a:ext uri="{FF2B5EF4-FFF2-40B4-BE49-F238E27FC236}">
                <a16:creationId xmlns:a16="http://schemas.microsoft.com/office/drawing/2014/main" id="{590E52B0-08F5-7B11-79BD-C6ADDC9B8642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Canciones y géneros musicales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Generos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Curiosidades</a:t>
            </a: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E165D8E5-4374-D323-9504-4C4C95A8F225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tuvo en este periodo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DC4FB09F-40D1-CFF8-267C-E0298C868B31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Pop Rap y Rap.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Justin Bieber with song 2 Much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Taylor Swift with song ...Ready For It?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EE422CE3-AF70-B39A-0CC0-FF977391950D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3" name="CuadroTexto 2">
            <a:hlinkClick r:id="rId6" action="ppaction://hlinksldjump"/>
            <a:extLst>
              <a:ext uri="{FF2B5EF4-FFF2-40B4-BE49-F238E27FC236}">
                <a16:creationId xmlns:a16="http://schemas.microsoft.com/office/drawing/2014/main" id="{73CF0543-2168-6C83-D382-31D23C3F0CA6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</a:t>
            </a:r>
            <a:r>
              <a:rPr lang="es-ES" sz="2000" dirty="0" err="1"/>
              <a:t>generos</a:t>
            </a:r>
            <a:r>
              <a:rPr lang="es-ES" sz="2000" dirty="0"/>
              <a:t>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1958 a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es uno de lo más recurrentes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1973 a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es el que pasa a repetirse frecuentemente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1983 a 1992 destaca también New Wave Pop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1993 a 2007 aparecen números 1 con géneros muy bailables como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Hip Hop,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2008 hasta 2023 el género Pop es el que más domina</a:t>
            </a:r>
          </a:p>
          <a:p>
            <a:pPr algn="l"/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Generos</a:t>
            </a:r>
            <a:r>
              <a:rPr lang="es-ES" dirty="0"/>
              <a:t> y </a:t>
            </a:r>
            <a:r>
              <a:rPr lang="es-ES" dirty="0" err="1"/>
              <a:t>bailibilidad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0512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FBC954-AEF9-2EE6-8931-234680CF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70" y="1270107"/>
            <a:ext cx="5709599" cy="39444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726301-F591-1CB2-3C71-F2A3B3E7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88" y="1249835"/>
            <a:ext cx="4731437" cy="39427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D01EB6-A692-B685-A41E-3919D24F5DE7}"/>
              </a:ext>
            </a:extLst>
          </p:cNvPr>
          <p:cNvSpPr txBox="1"/>
          <p:nvPr/>
        </p:nvSpPr>
        <p:spPr>
          <a:xfrm>
            <a:off x="603331" y="5434004"/>
            <a:ext cx="10106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Comparando grupos de géneros con números 1, Country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</p:txBody>
      </p:sp>
      <p:sp>
        <p:nvSpPr>
          <p:cNvPr id="15" name="Título 8">
            <a:extLst>
              <a:ext uri="{FF2B5EF4-FFF2-40B4-BE49-F238E27FC236}">
                <a16:creationId xmlns:a16="http://schemas.microsoft.com/office/drawing/2014/main" id="{787823A0-F356-89CB-BF6E-DD83917ADA95}"/>
              </a:ext>
            </a:extLst>
          </p:cNvPr>
          <p:cNvSpPr txBox="1">
            <a:spLocks/>
          </p:cNvSpPr>
          <p:nvPr/>
        </p:nvSpPr>
        <p:spPr>
          <a:xfrm>
            <a:off x="838200" y="207549"/>
            <a:ext cx="10515600" cy="98668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</p:spTree>
    <p:extLst>
      <p:ext uri="{BB962C8B-B14F-4D97-AF65-F5344CB8AC3E}">
        <p14:creationId xmlns:p14="http://schemas.microsoft.com/office/powerpoint/2010/main" val="99529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excepción del género Country</a:t>
            </a: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hlinkClick r:id="rId3"/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</a:t>
            </a:r>
            <a:r>
              <a:rPr lang="es-ES" sz="2000" dirty="0" err="1"/>
              <a:t>Billboard</a:t>
            </a:r>
            <a:r>
              <a:rPr lang="es-ES" sz="2000" dirty="0"/>
              <a:t>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s-ES" sz="1200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gran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Lista de éxitos musicales"/>
              </a:rPr>
              <a:t>lista de éxitos musicales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 los 100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Sencillo"/>
              </a:rPr>
              <a:t>sencillos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más vendidos en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Estados Unidos"/>
              </a:rPr>
              <a:t>Estados Unidos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ayuda a promover la industria musical nacional e internacional, y se define como la más importante de las listas de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junto con la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 200"/>
              </a:rPr>
              <a:t>Billboard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 200"/>
              </a:rPr>
              <a:t> 200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La publicación del </a:t>
            </a:r>
            <a:r>
              <a:rPr lang="es-E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ranking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 se realiza semanalmente a través de la revista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Billboard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y también vía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Internet"/>
              </a:rPr>
              <a:t>Internet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primera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Canción"/>
              </a:rPr>
              <a:t>canción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llegar al número uno fue «Poor Little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Fool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», 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Ricky Nelson"/>
              </a:rPr>
              <a:t>Ricky Nelson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1958.</a:t>
            </a:r>
            <a:endParaRPr lang="es-ES" sz="12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 4 de agosto de 1958,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publicó una lista principal que incluía todos los géneros musicales: el Hot 100. La lista rápidamente se convirtió en el «molde» de la industria musical y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descontinuó la lista anterior llamada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Sellers In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Stores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con su última edición el 13 de octubre de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3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</a:t>
            </a:r>
            <a:r>
              <a:rPr lang="es-ES" sz="2000" dirty="0" err="1"/>
              <a:t>bailibilidad</a:t>
            </a:r>
            <a:r>
              <a:rPr lang="es-ES" sz="2000" dirty="0"/>
              <a:t>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31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19970" y="730751"/>
            <a:ext cx="4986686" cy="5446712"/>
          </a:xfrm>
        </p:spPr>
        <p:txBody>
          <a:bodyPr rtlCol="0">
            <a:normAutofit/>
          </a:bodyPr>
          <a:lstStyle/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es que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522" y="239031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INDICES DE GRAFICAS y conclusiones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81067" y="2150381"/>
            <a:ext cx="6230411" cy="3390900"/>
          </a:xfrm>
        </p:spPr>
        <p:txBody>
          <a:bodyPr rtlCol="0">
            <a:normAutofit fontScale="92500" lnSpcReduction="20000"/>
          </a:bodyPr>
          <a:lstStyle/>
          <a:p>
            <a:pPr algn="l" fontAlgn="base"/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continuación aparecen los enlaces a las gráficas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 err="1">
                <a:hlinkClick r:id="rId3" action="ppaction://hlinksldjump"/>
              </a:rPr>
              <a:t>Indice</a:t>
            </a:r>
            <a:r>
              <a:rPr lang="es-ES" sz="2000" dirty="0">
                <a:hlinkClick r:id="rId3" action="ppaction://hlinksldjump"/>
              </a:rPr>
              <a:t> de gráficas por género musical</a:t>
            </a: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Comparativa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géneros2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el enlace a las conclusiones finales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gráficas género musical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</a:t>
            </a:r>
          </a:p>
          <a:p>
            <a:pPr algn="l" fontAlgn="base"/>
            <a:endParaRPr lang="es-ES" sz="20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1AD94C-59D3-182F-7265-D7187F7A2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90209" y="171069"/>
            <a:ext cx="4520242" cy="37109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0EE191-E4B0-D0F3-DD0D-CD0A6BE9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950812" y="2677062"/>
            <a:ext cx="4520242" cy="37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4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8BA7DF5-0D60-4A7E-ADA0-055736BA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19CE106-2B1C-439F-9798-7B9D0616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70F1437-7C61-4D91-B080-B0C80E5D4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DA21DAF-879A-47B0-B70D-76461CFBB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289C50EF-21A2-4017-B5C6-084510E68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7C0C8496-3347-458C-A9DA-C0C7BA01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0356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7B820C0-182D-42F4-8707-5CC4A745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 2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EC5535F9-DB15-409A-BCC6-52A91969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4DDEAB-A1D8-45E5-B8F9-54AF38275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90A70A-B7A4-4395-BFBC-6889EE79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BD1F5F-2C0D-469F-B9D7-F62887EF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456CC6B-4AA1-4424-8333-65754C5AE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E04CE81-6A28-4EA4-BA58-E94D051A3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3A996BD0-4A93-4EF8-8348-686D9CB3C9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256B2184-E681-4C0F-B7BE-487EF89C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E7E0D2-79BA-4A99-B0A5-6C7F621F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799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 dirty="0"/>
              <a:t>gráfico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15" descr="Gráfico de barras ">
            <a:extLst>
              <a:ext uri="{FF2B5EF4-FFF2-40B4-BE49-F238E27FC236}">
                <a16:creationId xmlns:a16="http://schemas.microsoft.com/office/drawing/2014/main" id="{5274D981-B49C-4389-A6CB-924B3F0158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657495"/>
              </p:ext>
            </p:extLst>
          </p:nvPr>
        </p:nvGraphicFramePr>
        <p:xfrm>
          <a:off x="1371600" y="2603500"/>
          <a:ext cx="10190163" cy="346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332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tabla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AD7ADA-DC72-44AB-A59D-90B6D156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44D3FB8B-8AD3-4B8F-945C-BD1448830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628537"/>
              </p:ext>
            </p:extLst>
          </p:nvPr>
        </p:nvGraphicFramePr>
        <p:xfrm>
          <a:off x="1320800" y="2865438"/>
          <a:ext cx="10240960" cy="270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192">
                  <a:extLst>
                    <a:ext uri="{9D8B030D-6E8A-4147-A177-3AD203B41FA5}">
                      <a16:colId xmlns:a16="http://schemas.microsoft.com/office/drawing/2014/main" val="2650480359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709022653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24765217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3855221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2206530427"/>
                    </a:ext>
                  </a:extLst>
                </a:gridCol>
              </a:tblGrid>
              <a:tr h="541731">
                <a:tc>
                  <a:txBody>
                    <a:bodyPr/>
                    <a:lstStyle/>
                    <a:p>
                      <a:pPr algn="ctr" rtl="0"/>
                      <a:endParaRPr lang="es-ES" dirty="0"/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1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3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4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3477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Artículo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2614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620150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11933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360145"/>
                  </a:ext>
                </a:extLst>
              </a:tr>
            </a:tbl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F78BF-EED7-4AC2-968A-8644D622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73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Autofit/>
          </a:bodyPr>
          <a:lstStyle/>
          <a:p>
            <a:pPr rtl="0"/>
            <a:r>
              <a:rPr lang="es-ES" sz="2400" dirty="0"/>
              <a:t>La mejor manera de empezar es dejar de hablar y comenzar a actuar.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F0DCEA-5CBC-4FE3-A819-C5EBE40E2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/>
          <a:lstStyle/>
          <a:p>
            <a:pPr rtl="0"/>
            <a:r>
              <a:rPr lang="es-ES"/>
              <a:t>Walt Disney</a:t>
            </a:r>
          </a:p>
        </p:txBody>
      </p:sp>
      <p:pic>
        <p:nvPicPr>
          <p:cNvPr id="14" name="Marcador de posición de imagen 13" descr="Un primer plano de un violinista">
            <a:extLst>
              <a:ext uri="{FF2B5EF4-FFF2-40B4-BE49-F238E27FC236}">
                <a16:creationId xmlns:a16="http://schemas.microsoft.com/office/drawing/2014/main" id="{5BC04982-CB92-4287-8A66-635C395855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4462272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4C6ED3-13A4-4C80-9C81-CB6CC8D7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1" name="Marcador de fecha 20">
            <a:extLst>
              <a:ext uri="{FF2B5EF4-FFF2-40B4-BE49-F238E27FC236}">
                <a16:creationId xmlns:a16="http://schemas.microsoft.com/office/drawing/2014/main" id="{6FF32649-32BD-4DF7-8CF4-C5EF7B0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140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s-E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empresa de servicios multimedia </a:t>
            </a:r>
            <a:r>
              <a:rPr lang="es-E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uecia"/>
              </a:rPr>
              <a:t>sueca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fundada en 2006, cuyo producto es la aplicación homónima empleada para la reproducción de música vía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treaming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 modelo de negocio es el denominado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Freemium"/>
              </a:rPr>
              <a:t>freemium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ofrece música grabada y podcasts digitales restringidos por derechos de autor que incluyen más de 100 millones de canciones, de sellos discográficos y compañías de medios. También ofrece más de 3 millones de vídeos musical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fue fundada en 2006 en Estocolmo por Daniel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Ek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ex CTO de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Stardoll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compañía de videojuegos, y Martin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Lorentzon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cofundador de la empresa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dedidcada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 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marketing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TradeDoubler</a:t>
            </a:r>
            <a:endParaRPr lang="es-ES" sz="4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Según Daniel, el título de la compañía fue inicialmente malentendido de un nombre gritado por Martin.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aplicación Spotify se lanzó el 7 de octubre de 2008, como un reproductor de música en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y sólo estaba disponible en Suecia, Finlandia, Francia, Reino Unido y España.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AB anunció acuerdos de licencia con las principales discográficas</a:t>
            </a:r>
          </a:p>
          <a:p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6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0733DF59-A4B2-4E69-B8BA-B4E6D990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/>
          <a:p>
            <a:pPr rtl="0"/>
            <a:r>
              <a:rPr lang="es-ES"/>
              <a:t>equipo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F661F5F-6E1D-45DF-9BF7-1D0E0B69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pic>
        <p:nvPicPr>
          <p:cNvPr id="55" name="Marcador de posición de imagen 54" descr="Una persona sonriendo a la cámara">
            <a:extLst>
              <a:ext uri="{FF2B5EF4-FFF2-40B4-BE49-F238E27FC236}">
                <a16:creationId xmlns:a16="http://schemas.microsoft.com/office/drawing/2014/main" id="{0E5C6F58-2AD4-4892-9B04-3BFAC5CEA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13" y="1819656"/>
            <a:ext cx="2282932" cy="2282932"/>
          </a:xfrm>
        </p:spPr>
      </p:pic>
      <p:pic>
        <p:nvPicPr>
          <p:cNvPr id="39" name="Marcador de posición de imagen 38" descr="Una persona sonriendo para la cámara en la oficina">
            <a:extLst>
              <a:ext uri="{FF2B5EF4-FFF2-40B4-BE49-F238E27FC236}">
                <a16:creationId xmlns:a16="http://schemas.microsoft.com/office/drawing/2014/main" id="{BF46F0F4-0C90-4C85-A0A9-A4B1E4D75A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0" y="1819656"/>
            <a:ext cx="2282932" cy="2282932"/>
          </a:xfrm>
        </p:spPr>
      </p:pic>
      <p:pic>
        <p:nvPicPr>
          <p:cNvPr id="41" name="Marcador de posición de imagen 40" descr="Una persona sonriendo para la cámara en la oficina">
            <a:extLst>
              <a:ext uri="{FF2B5EF4-FFF2-40B4-BE49-F238E27FC236}">
                <a16:creationId xmlns:a16="http://schemas.microsoft.com/office/drawing/2014/main" id="{868BC0BC-25FE-4B51-9E04-D097D34B2E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1928" y="1819656"/>
            <a:ext cx="2282932" cy="2282932"/>
          </a:xfrm>
        </p:spPr>
      </p:pic>
      <p:pic>
        <p:nvPicPr>
          <p:cNvPr id="57" name="Marcador de posición de imagen 56" descr="Una persona sonriendo para la cámara en la oficina">
            <a:extLst>
              <a:ext uri="{FF2B5EF4-FFF2-40B4-BE49-F238E27FC236}">
                <a16:creationId xmlns:a16="http://schemas.microsoft.com/office/drawing/2014/main" id="{5E87E414-B261-4885-B6EF-3C0761238F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112" y="1819656"/>
            <a:ext cx="2282932" cy="2282932"/>
          </a:xfrm>
        </p:spPr>
      </p:pic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757F99B5-64D7-4A64-86D6-36354C4B82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BECA2EEA-616D-4E87-9A3A-DF8655C541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AE9A8D92-00FD-4246-866B-B772E0CA77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1522E387-1530-4794-9487-2FB24AFFD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0" name="Marcador de texto 49">
            <a:extLst>
              <a:ext uri="{FF2B5EF4-FFF2-40B4-BE49-F238E27FC236}">
                <a16:creationId xmlns:a16="http://schemas.microsoft.com/office/drawing/2014/main" id="{684E5FF7-FFBE-4834-89C3-708240DAC1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06C01CB0-5757-463B-9D47-3F8CA427DAD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F6EAF102-9D8C-42FA-8631-0A97B8FEAE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69F3136F-4592-4535-9658-790F97780F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4EB44ED7-7731-489B-9F8C-07F5367E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5DB7A9A4-E0AF-4EBE-905E-7610470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0870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escala de tiempo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43A6F8-52D4-4DE7-8CC0-08DC662C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6" descr="Smart Art de escala de tiempo">
            <a:extLst>
              <a:ext uri="{FF2B5EF4-FFF2-40B4-BE49-F238E27FC236}">
                <a16:creationId xmlns:a16="http://schemas.microsoft.com/office/drawing/2014/main" id="{7F19F4C0-09A9-4052-8CA4-4CE1AF00A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369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32410C-796A-4C04-978D-E9F12DC1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E1B71-4F09-43CB-815A-9B020C22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6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740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3F5443-1B87-7DD7-053E-7E22FAEC8E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3" y="2210400"/>
            <a:ext cx="46260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97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Rock. </a:t>
            </a:r>
          </a:p>
          <a:p>
            <a:pPr algn="l"/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b="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pPr algn="l"/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0F819-A0D6-B8D2-13FD-F3A53B7A44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" y="2218913"/>
            <a:ext cx="4626188" cy="37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54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0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46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B72DAE-AC4A-A1D3-EF09-CAEC01CA62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026568"/>
            <a:ext cx="4665493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9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47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6B48F1-9195-37EC-25C5-B0F502D7FA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2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35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0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Obtenido de </a:t>
            </a:r>
            <a:r>
              <a:rPr lang="es-ES" dirty="0" err="1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4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48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5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 fontAlgn="base"/>
            <a:br>
              <a:rPr lang="es-ES" sz="4000" b="0" i="0" dirty="0">
                <a:solidFill>
                  <a:srgbClr val="3C4043"/>
                </a:solidFill>
                <a:effectLst/>
                <a:latin typeface="Inter"/>
              </a:rPr>
            </a:b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conjunto de datos principal, Hot Stuff.csv, incluye información sobre la posición de cada canción en las listas semanales.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Contiene columnas como URL de la lista de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semana, nombre de la canción, nombre del intérprete, ID de canción único (concatenación de canción e intérprete), semana actual en el gráfico, instancia (que indica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apariciones en la lista), posición de la semana anterior, posición máxima (la más alta). posición de la lista alcanzada) y semanas en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lista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segundo conjunto de datos, Hot 100 Audio Features.csv, proporciona funciones de audio detalladas de cada canción obtenidas de la API web de Spotify.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Esto incluye varias métricas donde destaca la </a:t>
            </a:r>
            <a:r>
              <a:rPr lang="es-ES" sz="48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bailibilidad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(idoneidad para bailar en función de elementos musicales) y los géneros según el API de Spotify entre otras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Géneros según </a:t>
            </a:r>
            <a:r>
              <a:rPr lang="es-ES" sz="2000" dirty="0" err="1"/>
              <a:t>spotify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este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artículo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2016, había 1.482 géneros en Spotify. Hoy son 6.000. Esta impresionante colección plantea la pregunta: ¿Qué constituye exactamente un género musical?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trata sólo de ritmos y melodías; Estamos hablando de ritmo, instrumentación, raíces culturales e incluso hilos temáticos que las canciones dentro de un género deberían compartir.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ejemplo, el jazz suele caracterizarse por la improvisación y los ritmos swing, mientras que, por ejemplo, el techno se caracteriza por su instrumentación electrónica y ritmos repetitivos. Pero ahora, esta categorización es demasiado simple e incluso ignorante, porque la realidad es algo diferente, ya que no es tan fácil distinguir entre géneros musicales.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Mucho menos definirlos.</a:t>
            </a: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metodologÍa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Canciones y géneros musicales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675</TotalTime>
  <Words>5481</Words>
  <Application>Microsoft Office PowerPoint</Application>
  <PresentationFormat>Panorámica</PresentationFormat>
  <Paragraphs>708</Paragraphs>
  <Slides>53</Slides>
  <Notes>44</Notes>
  <HiddenSlides>20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1" baseType="lpstr">
      <vt:lpstr>Arial</vt:lpstr>
      <vt:lpstr>Avenir Next LT Pro</vt:lpstr>
      <vt:lpstr>Avenir Next LT Pro Light</vt:lpstr>
      <vt:lpstr>Calibri</vt:lpstr>
      <vt:lpstr>Inter</vt:lpstr>
      <vt:lpstr>Segoe WPC</vt:lpstr>
      <vt:lpstr>Symbol</vt:lpstr>
      <vt:lpstr>GradientRiseVTI</vt:lpstr>
      <vt:lpstr>EDA Sobre billboard hot 100</vt:lpstr>
      <vt:lpstr>Agenda</vt:lpstr>
      <vt:lpstr>Qué es Billboard Hot 100</vt:lpstr>
      <vt:lpstr>Qué es SPOTIFY</vt:lpstr>
      <vt:lpstr>Dataset</vt:lpstr>
      <vt:lpstr>Dataset</vt:lpstr>
      <vt:lpstr>Géneros según spotify</vt:lpstr>
      <vt:lpstr>metodologÍa</vt:lpstr>
      <vt:lpstr>Canciones y géneros musicales</vt:lpstr>
      <vt:lpstr>INDICE DE GRÁFICAS POR GÉNERO MUSICAL</vt:lpstr>
      <vt:lpstr>Enero 1958 Diciembre 1962</vt:lpstr>
      <vt:lpstr>Enero 1963 Diciembre 1967</vt:lpstr>
      <vt:lpstr>Enero 1968 Diciembre 1972</vt:lpstr>
      <vt:lpstr>Enero 1973 Diciembre 1977</vt:lpstr>
      <vt:lpstr>Enero 1978 Diciembre 1982</vt:lpstr>
      <vt:lpstr>Enero 1983 Diciembre 1987</vt:lpstr>
      <vt:lpstr>Enero 1988 Diciembre 1992</vt:lpstr>
      <vt:lpstr>Enero 1993 Diciembre 1997</vt:lpstr>
      <vt:lpstr>Enero 1998 Diciembre 2002</vt:lpstr>
      <vt:lpstr>Enero 2003 Diciembre 2007</vt:lpstr>
      <vt:lpstr>Enero 2008 Diciembre 2012</vt:lpstr>
      <vt:lpstr>Enero 2013 Diciembre 2017</vt:lpstr>
      <vt:lpstr>Enero 2018 Diciembre 2023</vt:lpstr>
      <vt:lpstr>Conclusiones generos musicales</vt:lpstr>
      <vt:lpstr>Generos y bailibilidad</vt:lpstr>
      <vt:lpstr>Bailabilidad Enero 1958 Diciembre 1962</vt:lpstr>
      <vt:lpstr>Presentación de PowerPoint</vt:lpstr>
      <vt:lpstr>Bailabilidad Enero 1958 Diciembre 1962</vt:lpstr>
      <vt:lpstr>Pop vs rap</vt:lpstr>
      <vt:lpstr>Correlacion bailibilidad y géneros musicales</vt:lpstr>
      <vt:lpstr>Conclusiones sobre el índice de bailabilidad </vt:lpstr>
      <vt:lpstr>curiosidades</vt:lpstr>
      <vt:lpstr>Gracias</vt:lpstr>
      <vt:lpstr>INDICES DE GRAFICAS y conclusiones</vt:lpstr>
      <vt:lpstr>contenido</vt:lpstr>
      <vt:lpstr>Contenido 2</vt:lpstr>
      <vt:lpstr>gráfico</vt:lpstr>
      <vt:lpstr>tabla</vt:lpstr>
      <vt:lpstr>La mejor manera de empezar es dejar de hablar y comenzar a actuar.</vt:lpstr>
      <vt:lpstr>equipo</vt:lpstr>
      <vt:lpstr>escala de tiempo</vt:lpstr>
      <vt:lpstr>Bailabilidad Enero 1963 Diciembre 1967</vt:lpstr>
      <vt:lpstr>Bailabilidad Enero 1968 Diciembre 1972</vt:lpstr>
      <vt:lpstr>Bailabilidad Enero 1973 Diciembre 1977</vt:lpstr>
      <vt:lpstr>Bailabilidad Enero 1978 Diciembre 1982</vt:lpstr>
      <vt:lpstr>Bailabilidad Enero 1983 Diciembre 1987</vt:lpstr>
      <vt:lpstr>Bailabilidad Enero 1988 Diciembre 1992</vt:lpstr>
      <vt:lpstr>Bailabilidad Enero 1993 Diciembre 1997</vt:lpstr>
      <vt:lpstr>Bailabilidad Enero 1998 Diciembre 2002</vt:lpstr>
      <vt:lpstr>Bailabilidad Enero 2003 Diciembre 2007</vt:lpstr>
      <vt:lpstr>Bailabilidad Enero 2008 Diciembre 2012</vt:lpstr>
      <vt:lpstr>Bailabilidad Enero 2013 Diciembre 2017</vt:lpstr>
      <vt:lpstr>Bailabilidad Enero 2018 Diciembre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16</cp:revision>
  <dcterms:created xsi:type="dcterms:W3CDTF">2024-01-09T16:57:33Z</dcterms:created>
  <dcterms:modified xsi:type="dcterms:W3CDTF">2024-01-10T19:24:21Z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